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265" r:id="rId2"/>
    <p:sldId id="267" r:id="rId3"/>
    <p:sldId id="268" r:id="rId4"/>
    <p:sldId id="272" r:id="rId5"/>
    <p:sldId id="258" r:id="rId6"/>
    <p:sldId id="261" r:id="rId7"/>
    <p:sldId id="262" r:id="rId8"/>
    <p:sldId id="259" r:id="rId9"/>
    <p:sldId id="271" r:id="rId10"/>
    <p:sldId id="273" r:id="rId11"/>
    <p:sldId id="27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57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FC6384-FBB2-4E46-AEAE-26D5C85DF01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91427C-FE76-4F2D-906D-C314BF9AD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9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05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67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6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14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1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80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21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7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427C-FE76-4F2D-906D-C314BF9AD2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07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00600" y="2819400"/>
            <a:ext cx="3886200" cy="2895600"/>
          </a:xfrm>
          <a:prstGeom prst="rect">
            <a:avLst/>
          </a:prstGeom>
        </p:spPr>
        <p:txBody>
          <a:bodyPr/>
          <a:lstStyle>
            <a:lvl1pPr algn="r">
              <a:spcBef>
                <a:spcPts val="1200"/>
              </a:spcBef>
              <a:defRPr sz="1600" b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743200" y="1676400"/>
            <a:ext cx="5943600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18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00600" y="2819400"/>
            <a:ext cx="3886200" cy="2895600"/>
          </a:xfrm>
          <a:prstGeom prst="rect">
            <a:avLst/>
          </a:prstGeom>
        </p:spPr>
        <p:txBody>
          <a:bodyPr/>
          <a:lstStyle>
            <a:lvl1pPr algn="r">
              <a:spcBef>
                <a:spcPts val="1200"/>
              </a:spcBef>
              <a:defRPr sz="1600" b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743200" y="1676400"/>
            <a:ext cx="5943600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15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00600" y="2819400"/>
            <a:ext cx="3886200" cy="2895600"/>
          </a:xfrm>
          <a:prstGeom prst="rect">
            <a:avLst/>
          </a:prstGeom>
        </p:spPr>
        <p:txBody>
          <a:bodyPr/>
          <a:lstStyle>
            <a:lvl1pPr algn="r">
              <a:spcBef>
                <a:spcPts val="1200"/>
              </a:spcBef>
              <a:defRPr sz="1600" b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743200" y="1676400"/>
            <a:ext cx="5943600" cy="1143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52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CA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4069"/>
            <a:ext cx="9144000" cy="157581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51678" y="1378940"/>
            <a:ext cx="8207579" cy="4338814"/>
          </a:xfrm>
          <a:prstGeom prst="rect">
            <a:avLst/>
          </a:prstGeom>
        </p:spPr>
        <p:txBody>
          <a:bodyPr/>
          <a:lstStyle>
            <a:lvl1pPr algn="l">
              <a:defRPr b="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algn="l">
              <a:spcBef>
                <a:spcPts val="12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2pPr>
            <a:lvl3pPr algn="l">
              <a:buFont typeface="Arial" pitchFamily="34" charset="0"/>
              <a:buChar char="•"/>
              <a:defRPr sz="2000" i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 algn="l">
              <a:buFont typeface="Arial" pitchFamily="34" charset="0"/>
              <a:buChar char="–"/>
              <a:defRPr sz="18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731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00600" y="2819400"/>
            <a:ext cx="3886200" cy="2895600"/>
          </a:xfrm>
          <a:prstGeom prst="rect">
            <a:avLst/>
          </a:prstGeom>
        </p:spPr>
        <p:txBody>
          <a:bodyPr/>
          <a:lstStyle>
            <a:lvl1pPr algn="r">
              <a:spcBef>
                <a:spcPts val="1200"/>
              </a:spcBef>
              <a:defRPr sz="1600" b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743200" y="1676400"/>
            <a:ext cx="5943600" cy="1143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82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Background-0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2319C63F-A51F-4293-AA5B-FC5FC7C0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1" r:id="rId13"/>
    <p:sldLayoutId id="2147483663" r:id="rId14"/>
    <p:sldLayoutId id="2147483664" r:id="rId15"/>
    <p:sldLayoutId id="2147483665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effectLst/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MedicaidHIT@AHCA.MyFlorida.com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lorida-hie.net/" TargetMode="External"/><Relationship Id="rId5" Type="http://schemas.openxmlformats.org/officeDocument/2006/relationships/hyperlink" Target="mailto:FloridaHIE@harris.com" TargetMode="External"/><Relationship Id="rId4" Type="http://schemas.openxmlformats.org/officeDocument/2006/relationships/hyperlink" Target="http://www.ahca.myflorida.com/medicaid/ehr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3733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Florida HIE Overview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4696" y="4800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Child Development  </a:t>
            </a:r>
          </a:p>
          <a:p>
            <a:pPr algn="ctr"/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Screening Task Force</a:t>
            </a:r>
          </a:p>
          <a:p>
            <a:pPr algn="ctr"/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March 23, 2012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61" y="152400"/>
            <a:ext cx="8768603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3" y="5486401"/>
            <a:ext cx="2085644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04" y="1905000"/>
            <a:ext cx="9144000" cy="12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29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3276600" cy="639762"/>
          </a:xfrm>
        </p:spPr>
        <p:txBody>
          <a:bodyPr/>
          <a:lstStyle/>
          <a:p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EHR Incentive Program</a:t>
            </a:r>
            <a:endParaRPr lang="en-US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38100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Email: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MedicaidHIT@AHCA.MyFlorida.com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Phone: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EHR Incentive Program Call Center: (855) 231- 5472</a:t>
            </a:r>
          </a:p>
          <a:p>
            <a:pPr marL="0" indent="0"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Website: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www.ahca.myflorida.com/medicaid/ehr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562600" y="2362200"/>
            <a:ext cx="1905000" cy="639762"/>
          </a:xfrm>
        </p:spPr>
        <p:txBody>
          <a:bodyPr/>
          <a:lstStyle/>
          <a:p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Florida HIE</a:t>
            </a:r>
            <a:endParaRPr lang="en-US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3200400"/>
            <a:ext cx="3584575" cy="283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Email: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FloridaHIE@harris.com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Phone: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Florida HIE Help Desk: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(888) 810 – 1078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Website: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www.Florida-HIE.net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6" t="22856" r="29070" b="29179"/>
          <a:stretch/>
        </p:blipFill>
        <p:spPr>
          <a:xfrm>
            <a:off x="1394637" y="1319895"/>
            <a:ext cx="1905000" cy="1120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81" t="27416" r="25814" b="32093"/>
          <a:stretch/>
        </p:blipFill>
        <p:spPr>
          <a:xfrm>
            <a:off x="5565775" y="1164930"/>
            <a:ext cx="1473426" cy="1430519"/>
          </a:xfrm>
          <a:prstGeom prst="rect">
            <a:avLst/>
          </a:prstGeom>
        </p:spPr>
      </p:pic>
      <p:pic>
        <p:nvPicPr>
          <p:cNvPr id="13" name="Picture 2" descr="fl-health-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 descr="fl-health-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3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4495800"/>
            <a:ext cx="5943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Questions?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85" t="25426" r="25194" b="32248"/>
          <a:stretch/>
        </p:blipFill>
        <p:spPr>
          <a:xfrm>
            <a:off x="2971800" y="1066800"/>
            <a:ext cx="2998381" cy="29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772067" y="1447800"/>
            <a:ext cx="759986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4572000" y="1752600"/>
            <a:ext cx="4041775" cy="4602163"/>
          </a:xfrm>
        </p:spPr>
        <p:txBody>
          <a:bodyPr>
            <a:normAutofit/>
          </a:bodyPr>
          <a:lstStyle/>
          <a:p>
            <a:pPr marL="465138" lvl="1" indent="-128588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577850" algn="l"/>
              </a:tabLst>
              <a:defRPr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Description of Florida Health IT Initiatives</a:t>
            </a:r>
            <a:b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65138" lvl="1" indent="-128588" defTabSz="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577850" algn="l"/>
              </a:tabLst>
              <a:defRPr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Explanation of Florida’s Health Information Exchange Services</a:t>
            </a:r>
            <a:b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65138" lvl="1" indent="-128588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577850" algn="l"/>
              </a:tabLst>
              <a:defRPr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Information on Direct Secure Messaging</a:t>
            </a:r>
          </a:p>
        </p:txBody>
      </p:sp>
      <p:pic>
        <p:nvPicPr>
          <p:cNvPr id="1026" name="Picture 2" descr="fl-health-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 descr="fl-health-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56041"/>
            <a:ext cx="6705600" cy="9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6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282" y="3429000"/>
            <a:ext cx="5839436" cy="21431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Investigate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which options are best for you. </a:t>
            </a:r>
          </a:p>
          <a:p>
            <a:r>
              <a:rPr 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Participate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opportunities to collaborate. </a:t>
            </a:r>
          </a:p>
          <a:p>
            <a:r>
              <a:rPr 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Integrate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Health IT into your practice.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2721685" cy="16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20" t="27287" r="24883" b="32093"/>
          <a:stretch/>
        </p:blipFill>
        <p:spPr>
          <a:xfrm>
            <a:off x="5178381" y="1219200"/>
            <a:ext cx="1956716" cy="1786270"/>
          </a:xfrm>
          <a:prstGeom prst="rect">
            <a:avLst/>
          </a:prstGeom>
        </p:spPr>
      </p:pic>
      <p:pic>
        <p:nvPicPr>
          <p:cNvPr id="10" name="Picture 2" descr="fl-health-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 descr="fl-health-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6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000" y="609600"/>
            <a:ext cx="3109912" cy="503278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Florida Health Information Exchange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lorida_HIE_Overview.png"/>
          <p:cNvPicPr>
            <a:picLocks noChangeAspect="1"/>
          </p:cNvPicPr>
          <p:nvPr/>
        </p:nvPicPr>
        <p:blipFill rotWithShape="1">
          <a:blip r:embed="rId2" cstate="print"/>
          <a:srcRect l="1157" t="16283" r="42527" b="18901"/>
          <a:stretch/>
        </p:blipFill>
        <p:spPr>
          <a:xfrm>
            <a:off x="228600" y="838200"/>
            <a:ext cx="5797400" cy="5004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81" t="27288" r="26434" b="32557"/>
          <a:stretch/>
        </p:blipFill>
        <p:spPr>
          <a:xfrm>
            <a:off x="6629400" y="1183758"/>
            <a:ext cx="1775547" cy="1735346"/>
          </a:xfrm>
          <a:prstGeom prst="rect">
            <a:avLst/>
          </a:prstGeom>
        </p:spPr>
      </p:pic>
      <p:pic>
        <p:nvPicPr>
          <p:cNvPr id="6" name="Picture 2" descr="fl-health-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2" descr="fl-health-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59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46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49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Two HIE Services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76800" y="2514600"/>
            <a:ext cx="4038600" cy="41914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Direct Secure Messaging (DSM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):</a:t>
            </a:r>
          </a:p>
          <a:p>
            <a:pPr lvl="0"/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Secure, encrypted email service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Free service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 EHR required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 special software required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114800" cy="41914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Patient Look-up and Delivery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(PLU):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Connects already existing HIE systems that meet specific requirements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Allows users of HIE systems to obtain information on patients from other PLU participants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3134"/>
            <a:ext cx="982141" cy="90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7921"/>
            <a:ext cx="1490341" cy="6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l-health-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 descr="fl-health-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115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658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Investigate DSM Benefits</a:t>
            </a:r>
            <a:endParaRPr lang="en-US" sz="44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Faster method of sending patient information to other providers than fax or courier</a:t>
            </a: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“Read Receipt” ensures that the information sent was received</a:t>
            </a:r>
          </a:p>
          <a:p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Patient information remains secure and 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HIPAA compliant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79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30290" cy="11430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Integration Into Current </a:t>
            </a:r>
            <a:r>
              <a:rPr lang="en-US" sz="36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orkflow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024669"/>
              </p:ext>
            </p:extLst>
          </p:nvPr>
        </p:nvGraphicFramePr>
        <p:xfrm>
          <a:off x="457200" y="19812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3048000"/>
              </a:tblGrid>
              <a:tr h="84882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Referral</a:t>
                      </a:r>
                      <a:endParaRPr lang="en-US" sz="17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Transition of Care</a:t>
                      </a:r>
                      <a:endParaRPr lang="en-US" sz="17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Response to a Request from</a:t>
                      </a:r>
                      <a:r>
                        <a:rPr lang="en-US" sz="1700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another Provider </a:t>
                      </a:r>
                      <a:endParaRPr lang="en-US" sz="17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9779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17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pediatrician</a:t>
                      </a:r>
                      <a:r>
                        <a:rPr lang="en-US" sz="1700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sends an DSM referral message  along with any necessary patient information and lab results to a </a:t>
                      </a:r>
                      <a:r>
                        <a:rPr lang="en-US" sz="17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urologist </a:t>
                      </a:r>
                      <a:r>
                        <a:rPr lang="en-US" sz="1700" b="0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for treatment</a:t>
                      </a:r>
                      <a:endParaRPr lang="en-US" sz="17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17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urologist </a:t>
                      </a:r>
                      <a:r>
                        <a:rPr lang="en-US" sz="1700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working with a children’s medical home sends a DSM message with an attached  treatment summary to a </a:t>
                      </a:r>
                      <a:r>
                        <a:rPr lang="en-US" sz="17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lang="en-US" sz="17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17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pediatric</a:t>
                      </a:r>
                      <a:r>
                        <a:rPr lang="en-US" sz="17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nephrologist  </a:t>
                      </a:r>
                      <a:r>
                        <a:rPr lang="en-US" sz="1700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is seeing a patient and needs a more detailed history than the patient’s guardian can provide. In response to one request from the nephrologist, the pediatrician &amp; urologist send patient history information via DSM messages instead of the multiple pages of paper fax that it would normally take.</a:t>
                      </a:r>
                      <a:endParaRPr lang="en-US" sz="17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211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158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  DSM  Participants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Health care providers such as hospitals, physicians, and others may register.  </a:t>
            </a: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Clinical laboratories, community mental health centers,  rural health clinics, hospices, and skilled nursing facilities may register. </a:t>
            </a: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Florida County Health Departments and FQHCs.</a:t>
            </a:r>
            <a:endParaRPr lang="en-US" sz="2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fl-health-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390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Future of DSM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Next Step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Expansion of health care providers that are allowed to register:</a:t>
            </a:r>
          </a:p>
          <a:p>
            <a:pPr lvl="2"/>
            <a:r>
              <a:rPr lang="en-US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State Agencies that need access to patient information (AHCA; Children &amp; Family Service; Department of Health)</a:t>
            </a:r>
          </a:p>
          <a:p>
            <a:pPr lvl="2"/>
            <a:r>
              <a:rPr lang="en-US" sz="1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Insurers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Increase usage by County Health Departments and Children Medical Service Offices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Planning states for interstate transfer of patient data to assist physicians in share PHI with providers in other states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 descr="fl-health-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0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fl-health-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8" t="3557" r="259" b="79799"/>
          <a:stretch>
            <a:fillRect/>
          </a:stretch>
        </p:blipFill>
        <p:spPr bwMode="auto">
          <a:xfrm>
            <a:off x="0" y="6268842"/>
            <a:ext cx="9144000" cy="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25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CA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408</Words>
  <Application>Microsoft Office PowerPoint</Application>
  <PresentationFormat>On-screen Show (4:3)</PresentationFormat>
  <Paragraphs>77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AHCA Template 2011</vt:lpstr>
      <vt:lpstr>Slide 1</vt:lpstr>
      <vt:lpstr>Slide 2</vt:lpstr>
      <vt:lpstr>Slide 3</vt:lpstr>
      <vt:lpstr>Slide 4</vt:lpstr>
      <vt:lpstr>Two HIE Services </vt:lpstr>
      <vt:lpstr>Investigate DSM Benefits</vt:lpstr>
      <vt:lpstr>Integration Into Current Workflow</vt:lpstr>
      <vt:lpstr>Initial  DSM  Participants</vt:lpstr>
      <vt:lpstr>The Future of DSM</vt:lpstr>
      <vt:lpstr>Slide 10</vt:lpstr>
      <vt:lpstr>Slide 11</vt:lpstr>
    </vt:vector>
  </TitlesOfParts>
  <Company>Agency for Health Care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Davis</dc:creator>
  <cp:lastModifiedBy>Owner</cp:lastModifiedBy>
  <cp:revision>89</cp:revision>
  <cp:lastPrinted>2012-03-16T16:38:56Z</cp:lastPrinted>
  <dcterms:created xsi:type="dcterms:W3CDTF">2011-11-02T19:58:03Z</dcterms:created>
  <dcterms:modified xsi:type="dcterms:W3CDTF">2012-03-21T22:29:25Z</dcterms:modified>
</cp:coreProperties>
</file>