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82" r:id="rId4"/>
    <p:sldId id="283" r:id="rId5"/>
    <p:sldId id="275" r:id="rId6"/>
    <p:sldId id="281" r:id="rId7"/>
    <p:sldId id="279" r:id="rId8"/>
    <p:sldId id="280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el\Documents\Developmental%20Screening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 sz="1600"/>
            </a:pPr>
            <a:r>
              <a:rPr lang="en-US" sz="1600" dirty="0"/>
              <a:t>Free</a:t>
            </a:r>
            <a:r>
              <a:rPr lang="en-US" sz="1600" baseline="0" dirty="0"/>
              <a:t> Community Wide </a:t>
            </a:r>
            <a:r>
              <a:rPr lang="en-US" sz="1600" baseline="0" dirty="0" err="1"/>
              <a:t>Developemental</a:t>
            </a:r>
            <a:r>
              <a:rPr lang="en-US" sz="1600" baseline="0" dirty="0"/>
              <a:t> Screenings. Number of </a:t>
            </a:r>
            <a:r>
              <a:rPr lang="en-US" sz="1600" dirty="0"/>
              <a:t> Children Screened in the Last</a:t>
            </a:r>
            <a:r>
              <a:rPr lang="en-US" sz="1600" baseline="0" dirty="0"/>
              <a:t> Three Years.</a:t>
            </a:r>
          </a:p>
          <a:p>
            <a:pPr algn="ctr">
              <a:defRPr sz="1600"/>
            </a:pPr>
            <a:r>
              <a:rPr lang="en-US" sz="1600" dirty="0"/>
              <a:t>(233 By Age Groups )</a:t>
            </a:r>
          </a:p>
        </c:rich>
      </c:tx>
      <c:layout>
        <c:manualLayout>
          <c:xMode val="edge"/>
          <c:yMode val="edge"/>
          <c:x val="0.13719798508150041"/>
          <c:y val="4.7197640117994134E-3"/>
        </c:manualLayout>
      </c:layout>
    </c:title>
    <c:view3D>
      <c:rAngAx val="1"/>
    </c:view3D>
    <c:floor>
      <c:spPr>
        <a:solidFill>
          <a:schemeClr val="tx2">
            <a:lumMod val="20000"/>
            <a:lumOff val="80000"/>
          </a:schemeClr>
        </a:solidFill>
      </c:spPr>
    </c:floor>
    <c:sideWall>
      <c:spPr>
        <a:solidFill>
          <a:schemeClr val="accent3">
            <a:lumMod val="60000"/>
            <a:lumOff val="40000"/>
          </a:schemeClr>
        </a:solidFill>
      </c:spPr>
    </c:sideWall>
    <c:backWall>
      <c:spPr>
        <a:solidFill>
          <a:schemeClr val="accent3">
            <a:lumMod val="60000"/>
            <a:lumOff val="40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NumberScreened!$A$2</c:f>
              <c:strCache>
                <c:ptCount val="1"/>
                <c:pt idx="0">
                  <c:v>6 Months to 21 Months</c:v>
                </c:pt>
              </c:strCache>
            </c:strRef>
          </c:tx>
          <c:dLbls>
            <c:showVal val="1"/>
          </c:dLbls>
          <c:cat>
            <c:strRef>
              <c:f>NumberScreened!$B$1:$G$1</c:f>
              <c:strCache>
                <c:ptCount val="6"/>
                <c:pt idx="0">
                  <c:v>Number of Children Screened (38) In October 2009</c:v>
                </c:pt>
                <c:pt idx="1">
                  <c:v>Number of Children Screened (39) in April 2010</c:v>
                </c:pt>
                <c:pt idx="2">
                  <c:v>Number of Children Screened (47) in October 2010</c:v>
                </c:pt>
                <c:pt idx="3">
                  <c:v>Number of Children Screened (47) in April 2011</c:v>
                </c:pt>
                <c:pt idx="4">
                  <c:v>Number of Children Screened (62) in October 2011</c:v>
                </c:pt>
                <c:pt idx="5">
                  <c:v>Total Children Screened</c:v>
                </c:pt>
              </c:strCache>
            </c:strRef>
          </c:cat>
          <c:val>
            <c:numRef>
              <c:f>NumberScreened!$B$2:$G$2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35</c:v>
                </c:pt>
              </c:numCache>
            </c:numRef>
          </c:val>
        </c:ser>
        <c:ser>
          <c:idx val="1"/>
          <c:order val="1"/>
          <c:tx>
            <c:strRef>
              <c:f>NumberScreened!$A$3</c:f>
              <c:strCache>
                <c:ptCount val="1"/>
                <c:pt idx="0">
                  <c:v>22 Months to 35 Months</c:v>
                </c:pt>
              </c:strCache>
            </c:strRef>
          </c:tx>
          <c:dLbls>
            <c:showVal val="1"/>
          </c:dLbls>
          <c:cat>
            <c:strRef>
              <c:f>NumberScreened!$B$1:$G$1</c:f>
              <c:strCache>
                <c:ptCount val="6"/>
                <c:pt idx="0">
                  <c:v>Number of Children Screened (38) In October 2009</c:v>
                </c:pt>
                <c:pt idx="1">
                  <c:v>Number of Children Screened (39) in April 2010</c:v>
                </c:pt>
                <c:pt idx="2">
                  <c:v>Number of Children Screened (47) in October 2010</c:v>
                </c:pt>
                <c:pt idx="3">
                  <c:v>Number of Children Screened (47) in April 2011</c:v>
                </c:pt>
                <c:pt idx="4">
                  <c:v>Number of Children Screened (62) in October 2011</c:v>
                </c:pt>
                <c:pt idx="5">
                  <c:v>Total Children Screened</c:v>
                </c:pt>
              </c:strCache>
            </c:strRef>
          </c:cat>
          <c:val>
            <c:numRef>
              <c:f>NumberScreened!$B$3:$G$3</c:f>
              <c:numCache>
                <c:formatCode>General</c:formatCode>
                <c:ptCount val="6"/>
                <c:pt idx="0">
                  <c:v>12</c:v>
                </c:pt>
                <c:pt idx="1">
                  <c:v>3</c:v>
                </c:pt>
                <c:pt idx="2">
                  <c:v>17</c:v>
                </c:pt>
                <c:pt idx="3">
                  <c:v>13</c:v>
                </c:pt>
                <c:pt idx="4">
                  <c:v>19</c:v>
                </c:pt>
                <c:pt idx="5">
                  <c:v>64</c:v>
                </c:pt>
              </c:numCache>
            </c:numRef>
          </c:val>
        </c:ser>
        <c:ser>
          <c:idx val="2"/>
          <c:order val="2"/>
          <c:tx>
            <c:strRef>
              <c:f>NumberScreened!$A$4</c:f>
              <c:strCache>
                <c:ptCount val="1"/>
                <c:pt idx="0">
                  <c:v>36 Months to 49 Months</c:v>
                </c:pt>
              </c:strCache>
            </c:strRef>
          </c:tx>
          <c:dLbls>
            <c:showVal val="1"/>
          </c:dLbls>
          <c:cat>
            <c:strRef>
              <c:f>NumberScreened!$B$1:$G$1</c:f>
              <c:strCache>
                <c:ptCount val="6"/>
                <c:pt idx="0">
                  <c:v>Number of Children Screened (38) In October 2009</c:v>
                </c:pt>
                <c:pt idx="1">
                  <c:v>Number of Children Screened (39) in April 2010</c:v>
                </c:pt>
                <c:pt idx="2">
                  <c:v>Number of Children Screened (47) in October 2010</c:v>
                </c:pt>
                <c:pt idx="3">
                  <c:v>Number of Children Screened (47) in April 2011</c:v>
                </c:pt>
                <c:pt idx="4">
                  <c:v>Number of Children Screened (62) in October 2011</c:v>
                </c:pt>
                <c:pt idx="5">
                  <c:v>Total Children Screened</c:v>
                </c:pt>
              </c:strCache>
            </c:strRef>
          </c:cat>
          <c:val>
            <c:numRef>
              <c:f>NumberScreened!$B$4:$G$4</c:f>
              <c:numCache>
                <c:formatCode>General</c:formatCode>
                <c:ptCount val="6"/>
                <c:pt idx="0">
                  <c:v>17</c:v>
                </c:pt>
                <c:pt idx="1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21</c:v>
                </c:pt>
                <c:pt idx="5">
                  <c:v>84</c:v>
                </c:pt>
              </c:numCache>
            </c:numRef>
          </c:val>
        </c:ser>
        <c:ser>
          <c:idx val="3"/>
          <c:order val="3"/>
          <c:tx>
            <c:strRef>
              <c:f>NumberScreened!$A$5</c:f>
              <c:strCache>
                <c:ptCount val="1"/>
                <c:pt idx="0">
                  <c:v>50 Months to 66 Months</c:v>
                </c:pt>
              </c:strCache>
            </c:strRef>
          </c:tx>
          <c:dLbls>
            <c:dLbl>
              <c:idx val="3"/>
              <c:layout>
                <c:manualLayout>
                  <c:x val="1.5005359056806031E-2"/>
                  <c:y val="0"/>
                </c:manualLayout>
              </c:layout>
              <c:showVal val="1"/>
            </c:dLbl>
            <c:showVal val="1"/>
          </c:dLbls>
          <c:cat>
            <c:strRef>
              <c:f>NumberScreened!$B$1:$G$1</c:f>
              <c:strCache>
                <c:ptCount val="6"/>
                <c:pt idx="0">
                  <c:v>Number of Children Screened (38) In October 2009</c:v>
                </c:pt>
                <c:pt idx="1">
                  <c:v>Number of Children Screened (39) in April 2010</c:v>
                </c:pt>
                <c:pt idx="2">
                  <c:v>Number of Children Screened (47) in October 2010</c:v>
                </c:pt>
                <c:pt idx="3">
                  <c:v>Number of Children Screened (47) in April 2011</c:v>
                </c:pt>
                <c:pt idx="4">
                  <c:v>Number of Children Screened (62) in October 2011</c:v>
                </c:pt>
                <c:pt idx="5">
                  <c:v>Total Children Screened</c:v>
                </c:pt>
              </c:strCache>
            </c:strRef>
          </c:cat>
          <c:val>
            <c:numRef>
              <c:f>NumberScreened!$B$5:$G$5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8</c:v>
                </c:pt>
                <c:pt idx="3">
                  <c:v>12</c:v>
                </c:pt>
                <c:pt idx="4">
                  <c:v>14</c:v>
                </c:pt>
                <c:pt idx="5">
                  <c:v>50</c:v>
                </c:pt>
              </c:numCache>
            </c:numRef>
          </c:val>
        </c:ser>
        <c:shape val="cylinder"/>
        <c:axId val="72443008"/>
        <c:axId val="72444544"/>
        <c:axId val="0"/>
      </c:bar3DChart>
      <c:catAx>
        <c:axId val="72443008"/>
        <c:scaling>
          <c:orientation val="minMax"/>
        </c:scaling>
        <c:axPos val="b"/>
        <c:majorTickMark val="none"/>
        <c:tickLblPos val="nextTo"/>
        <c:crossAx val="72444544"/>
        <c:crosses val="autoZero"/>
        <c:auto val="1"/>
        <c:lblAlgn val="ctr"/>
        <c:lblOffset val="100"/>
      </c:catAx>
      <c:valAx>
        <c:axId val="72444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244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04456639889931"/>
          <c:y val="0.49546470249325097"/>
          <c:w val="0.19885442350009308"/>
          <c:h val="0.15941014546782895"/>
        </c:manualLayout>
      </c:layout>
    </c:legend>
    <c:plotVisOnly val="1"/>
  </c:chart>
  <c:spPr>
    <a:solidFill>
      <a:schemeClr val="accent3">
        <a:lumMod val="40000"/>
        <a:lumOff val="60000"/>
      </a:schemeClr>
    </a:solidFill>
    <a:scene3d>
      <a:camera prst="orthographicFront"/>
      <a:lightRig rig="threePt" dir="t"/>
    </a:scene3d>
    <a:sp3d prstMaterial="dkEdge"/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9107A8-35E7-4943-9817-1C178A96CD4B}" type="datetimeFigureOut">
              <a:rPr lang="en-US" smtClean="0"/>
              <a:pPr/>
              <a:t>3/21/2012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5C41F-1E54-4342-B948-13A9C5319BB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chs.local/images/chsLogo.gif" TargetMode="External"/><Relationship Id="rId13" Type="http://schemas.openxmlformats.org/officeDocument/2006/relationships/image" Target="../media/image11.em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leon.k12.fl.us/lcs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851648" cy="2362200"/>
          </a:xfrm>
          <a:solidFill>
            <a:schemeClr val="tx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Regional Early Childhood Community Screening  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2009-2012</a:t>
            </a:r>
            <a:endParaRPr lang="en-US" sz="32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480131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05294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					</a:t>
            </a:r>
            <a:endParaRPr kumimoji="0" lang="en-US" sz="9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Sans Serif" pitchFamily="34" charset="0"/>
              <a:ea typeface="Times New Roman" pitchFamily="18" charset="0"/>
              <a:cs typeface="Microsoft Sans Serif" pitchFamily="34" charset="0"/>
              <a:sym typeface="Symbol" pitchFamily="18" charset="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2400"/>
            <a:ext cx="8991600" cy="67710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Sooner We Start- The Farther They’ll 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05294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					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105294"/>
              </a:solidFill>
              <a:effectLst/>
              <a:latin typeface="Microsoft Sans Serif" pitchFamily="34" charset="0"/>
              <a:ea typeface="Times New Roman" pitchFamily="18" charset="0"/>
              <a:cs typeface="Microsoft Sans Serif" pitchFamily="34" charset="0"/>
              <a:sym typeface="Symbol" pitchFamily="18" charset="2"/>
            </a:endParaRPr>
          </a:p>
        </p:txBody>
      </p:sp>
      <p:pic>
        <p:nvPicPr>
          <p:cNvPr id="5" name="Picture 3" descr="WCleon_4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7150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aim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715000"/>
            <a:ext cx="1752600" cy="9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09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9905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leon.k12.fl.us/lcs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 rot="10800000" flipH="1" flipV="1">
            <a:off x="5105400" y="5715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www.chs.local/images/chsLogo.gif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077200" y="5715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Early Steps Logo 9-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5745480"/>
            <a:ext cx="8197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949744" y="5897880"/>
            <a:ext cx="147392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6" name="Picture 12" descr="Logo-Updat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2667000" y="5715000"/>
            <a:ext cx="10665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hildren-play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3124200"/>
            <a:ext cx="2152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7150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ms_net_co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H="1" flipV="1">
            <a:off x="3581400" y="57150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el 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19200" y="-152400"/>
            <a:ext cx="11430000" cy="7162800"/>
          </a:xfrm>
        </p:spPr>
      </p:pic>
      <p:sp>
        <p:nvSpPr>
          <p:cNvPr id="5" name="Rectangle 4"/>
          <p:cNvSpPr/>
          <p:nvPr/>
        </p:nvSpPr>
        <p:spPr>
          <a:xfrm>
            <a:off x="5257800" y="4560838"/>
            <a:ext cx="4495800" cy="229716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Early identification of developmental disorders is critical</a:t>
            </a:r>
            <a:r>
              <a:rPr lang="en-US" b="1" baseline="30000" dirty="0" smtClean="0"/>
              <a:t> </a:t>
            </a:r>
            <a:r>
              <a:rPr lang="en-US" b="1" dirty="0" smtClean="0"/>
              <a:t>to the well-being of children and their families. It is an integral</a:t>
            </a:r>
            <a:r>
              <a:rPr lang="en-US" b="1" baseline="30000" dirty="0" smtClean="0"/>
              <a:t> </a:t>
            </a:r>
            <a:r>
              <a:rPr lang="en-US" b="1" dirty="0" smtClean="0"/>
              <a:t>function of the primary care medical home and an appropriate</a:t>
            </a:r>
            <a:r>
              <a:rPr lang="en-US" b="1" baseline="30000" dirty="0" smtClean="0"/>
              <a:t> </a:t>
            </a:r>
            <a:r>
              <a:rPr lang="en-US" b="1" dirty="0" smtClean="0"/>
              <a:t>responsibility of all pediatric health care professionals.  American Academy of Pediatrics.”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Share information on the importance of developmental screening to families and the general public. </a:t>
            </a:r>
          </a:p>
          <a:p>
            <a:endParaRPr lang="en-US" dirty="0" smtClean="0"/>
          </a:p>
          <a:p>
            <a:r>
              <a:rPr lang="en-US" dirty="0" smtClean="0"/>
              <a:t>Provide free screening to children 6 months to 5 years.</a:t>
            </a:r>
          </a:p>
          <a:p>
            <a:endParaRPr lang="en-US" dirty="0" smtClean="0"/>
          </a:p>
          <a:p>
            <a:r>
              <a:rPr lang="en-US" dirty="0" smtClean="0"/>
              <a:t>Screening includes areas of social and emotional development, speech, hearing, dental and overall physical development.</a:t>
            </a:r>
          </a:p>
          <a:p>
            <a:endParaRPr lang="en-US" dirty="0" smtClean="0"/>
          </a:p>
          <a:p>
            <a:r>
              <a:rPr lang="en-US" dirty="0" smtClean="0"/>
              <a:t>Parents are connected to service agencies that can provide the services needed.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Combine resources of Whole Child Social &amp; Emotional Action Team and Capital Area Infant Mental Health.</a:t>
            </a:r>
          </a:p>
          <a:p>
            <a:endParaRPr lang="en-US" sz="2400" dirty="0" smtClean="0"/>
          </a:p>
          <a:p>
            <a:r>
              <a:rPr lang="en-US" sz="2400" dirty="0" smtClean="0"/>
              <a:t>Secure commitment and resources from agencies and private companies to make it happen. Children’s Medical Services has been a major player in this project.</a:t>
            </a:r>
          </a:p>
          <a:p>
            <a:endParaRPr lang="en-US" sz="2400" dirty="0" smtClean="0"/>
          </a:p>
          <a:p>
            <a:r>
              <a:rPr lang="en-US" sz="2400" dirty="0" smtClean="0"/>
              <a:t>Utilize community volunteers to fill in the gaps.</a:t>
            </a:r>
          </a:p>
          <a:p>
            <a:endParaRPr lang="en-US" sz="2400" dirty="0" smtClean="0"/>
          </a:p>
          <a:p>
            <a:r>
              <a:rPr lang="en-US" sz="2400" dirty="0" smtClean="0"/>
              <a:t>Prevent duplication whenever possible by using same screening tools.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the Screening Events</a:t>
            </a:r>
            <a:endParaRPr lang="en-US" dirty="0"/>
          </a:p>
        </p:txBody>
      </p:sp>
      <p:pic>
        <p:nvPicPr>
          <p:cNvPr id="6" name="Content Placeholder 5" descr="angel 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76600"/>
          </a:xfrm>
        </p:spPr>
      </p:pic>
      <p:sp>
        <p:nvSpPr>
          <p:cNvPr id="7" name="Rectangle 6"/>
          <p:cNvSpPr/>
          <p:nvPr/>
        </p:nvSpPr>
        <p:spPr>
          <a:xfrm>
            <a:off x="533400" y="0"/>
            <a:ext cx="7848600" cy="4832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2540" dirty="0" smtClean="0"/>
              <a:t>Benefits Of the Screening Events</a:t>
            </a:r>
            <a:endParaRPr lang="en-US" sz="2540" dirty="0"/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9144000" cy="3581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Provides the Public with information on the importance of Early Detection and Early Intervention Through Various Media Outlets.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With Parental Approval, the Child’s Physician is sent a letter with the results of the screening.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screenings have identified children without a primary physician or health insurance.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Approximately 70% of children with concerns have been further evaluated by Service Agencies.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33" y="0"/>
          <a:ext cx="91333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el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0600"/>
            <a:ext cx="9144000" cy="7239001"/>
          </a:xfrm>
        </p:spPr>
      </p:pic>
      <p:sp>
        <p:nvSpPr>
          <p:cNvPr id="9" name="Rectangle 8"/>
          <p:cNvSpPr/>
          <p:nvPr/>
        </p:nvSpPr>
        <p:spPr>
          <a:xfrm>
            <a:off x="762000" y="-304800"/>
            <a:ext cx="7620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Thanks to our Community Screening Project Sponsors :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3657600"/>
            <a:ext cx="8001000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Children’s Medical Services</a:t>
            </a:r>
            <a:r>
              <a:rPr lang="en-US" dirty="0" smtClean="0"/>
              <a:t> – </a:t>
            </a:r>
            <a:r>
              <a:rPr lang="en-US" b="1" dirty="0" smtClean="0"/>
              <a:t>Whole Child Leon- Florida Diagnostic and Learning Resources System-Capital Area Chapter of the Florida Association for Infant Mental Health</a:t>
            </a:r>
            <a:r>
              <a:rPr lang="en-US" dirty="0" smtClean="0"/>
              <a:t>-</a:t>
            </a:r>
            <a:r>
              <a:rPr lang="en-US" b="1" dirty="0" smtClean="0"/>
              <a:t> Leon County Schools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Children’s Home Society</a:t>
            </a:r>
            <a:r>
              <a:rPr lang="en-US" dirty="0" smtClean="0"/>
              <a:t> </a:t>
            </a:r>
            <a:r>
              <a:rPr lang="en-US" b="1" dirty="0" smtClean="0"/>
              <a:t>Early Steps and Family Connections Programs- Early Learning Coalition- Brehon  Institute  for Family Services. Leon County Health Department,</a:t>
            </a:r>
            <a:r>
              <a:rPr lang="en-US" dirty="0" smtClean="0"/>
              <a:t> </a:t>
            </a:r>
            <a:r>
              <a:rPr lang="en-US" b="1" dirty="0" smtClean="0"/>
              <a:t>Dr. Edward  </a:t>
            </a:r>
            <a:r>
              <a:rPr lang="en-US" b="1" dirty="0" err="1" smtClean="0"/>
              <a:t>Zapert</a:t>
            </a:r>
            <a:r>
              <a:rPr lang="en-US" b="1" dirty="0" smtClean="0"/>
              <a:t>-Dr. Jean Pierre </a:t>
            </a:r>
            <a:r>
              <a:rPr lang="en-US" b="1" dirty="0" err="1" smtClean="0"/>
              <a:t>Bastien</a:t>
            </a:r>
            <a:r>
              <a:rPr lang="en-US" b="1" dirty="0" smtClean="0"/>
              <a:t> of the local Dental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el 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81000" y="304800"/>
            <a:ext cx="7848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Thanks to our Community Screening Project Sponsors (</a:t>
            </a:r>
            <a:r>
              <a:rPr lang="en-US" dirty="0" smtClean="0"/>
              <a:t>Continue</a:t>
            </a:r>
            <a:r>
              <a:rPr lang="en-US" sz="2400" dirty="0" smtClean="0"/>
              <a:t>):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3400" y="4419600"/>
            <a:ext cx="78486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Florida State University: College of Communication Disorders- Autism Institute, First Words/CARD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Apalachee</a:t>
            </a:r>
            <a:r>
              <a:rPr lang="en-US" b="1" dirty="0" smtClean="0"/>
              <a:t> Mental Health Center-Department of Children and Families-Capital Area Healthy Start Coalition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United Way  of the Big Bend–Kids Inc.-Technical Assistance and Training System Project-Tallahassee Community College-Early Head Start-Boys Town of North Florida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Tallahassee Democrat-WTXL-WCTV - Red Elephant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el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458200" cy="640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267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smtClean="0">
                <a:solidFill>
                  <a:srgbClr val="FF0000"/>
                </a:solidFill>
              </a:rPr>
              <a:t>THANKS</a:t>
            </a:r>
            <a:endParaRPr lang="en-US" sz="6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821</TotalTime>
  <Words>420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Regional Early Childhood Community Screening  </vt:lpstr>
      <vt:lpstr>Slide 2</vt:lpstr>
      <vt:lpstr>What We do:</vt:lpstr>
      <vt:lpstr>How We do it</vt:lpstr>
      <vt:lpstr>Benefits Of the Screening Events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Gadsden County Early Childhood Screening Services Proposal</dc:title>
  <dc:creator>Angel</dc:creator>
  <cp:lastModifiedBy>Owner</cp:lastModifiedBy>
  <cp:revision>138</cp:revision>
  <dcterms:created xsi:type="dcterms:W3CDTF">2009-08-05T00:29:22Z</dcterms:created>
  <dcterms:modified xsi:type="dcterms:W3CDTF">2012-03-21T21:01:21Z</dcterms:modified>
</cp:coreProperties>
</file>